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8" r:id="rId3"/>
    <p:sldId id="269" r:id="rId4"/>
    <p:sldId id="270" r:id="rId5"/>
    <p:sldId id="257" r:id="rId6"/>
    <p:sldId id="258" r:id="rId7"/>
    <p:sldId id="259"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140913-B1E9-4BBF-8269-B663DE6257EC}" type="datetimeFigureOut">
              <a:rPr lang="en-GB" smtClean="0"/>
              <a:t>20/05/2013</a:t>
            </a:fld>
            <a:endParaRPr lang="en-GB"/>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21B559-1FDB-4E4B-805B-DD9AF63BA956}" type="slidenum">
              <a:rPr lang="en-GB" smtClean="0"/>
              <a:t>‹N›</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7F2894B-0DBF-46F3-910D-A45EA41AC32C}" type="slidenum">
              <a:rPr lang="it-IT" smtClean="0"/>
              <a:pPr/>
              <a:t>2</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7F2894B-0DBF-46F3-910D-A45EA41AC32C}" type="slidenum">
              <a:rPr lang="it-IT" smtClean="0"/>
              <a:pPr/>
              <a:t>11</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7F2894B-0DBF-46F3-910D-A45EA41AC32C}" type="slidenum">
              <a:rPr lang="it-IT" smtClean="0"/>
              <a:pPr/>
              <a:t>12</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7F2894B-0DBF-46F3-910D-A45EA41AC32C}" type="slidenum">
              <a:rPr lang="it-IT" smtClean="0"/>
              <a:pPr/>
              <a:t>13</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7F2894B-0DBF-46F3-910D-A45EA41AC32C}" type="slidenum">
              <a:rPr lang="it-IT" smtClean="0"/>
              <a:pPr/>
              <a:t>14</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7F2894B-0DBF-46F3-910D-A45EA41AC32C}" type="slidenum">
              <a:rPr lang="it-IT" smtClean="0"/>
              <a:pPr/>
              <a:t>3</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7F2894B-0DBF-46F3-910D-A45EA41AC32C}" type="slidenum">
              <a:rPr lang="it-IT" smtClean="0"/>
              <a:pPr/>
              <a:t>4</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7F2894B-0DBF-46F3-910D-A45EA41AC32C}" type="slidenum">
              <a:rPr lang="it-IT" smtClean="0"/>
              <a:pPr/>
              <a:t>5</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200" b="0" i="0" kern="1200" dirty="0" smtClean="0">
                <a:solidFill>
                  <a:schemeClr val="tx1"/>
                </a:solidFill>
                <a:latin typeface="+mn-lt"/>
                <a:ea typeface="+mn-ea"/>
                <a:cs typeface="+mn-cs"/>
              </a:rPr>
              <a:t>Per le imprese artigiane i limiti differiscono a seconda della dimensione e della tipologia dell'azienda (L. 8 agosto 1985, n. 443, art. 4):</a:t>
            </a:r>
          </a:p>
          <a:p>
            <a:r>
              <a:rPr lang="it-IT" sz="1200" b="0" i="0" kern="1200" dirty="0" smtClean="0">
                <a:solidFill>
                  <a:schemeClr val="tx1"/>
                </a:solidFill>
                <a:latin typeface="+mn-lt"/>
                <a:ea typeface="+mn-ea"/>
                <a:cs typeface="+mn-cs"/>
              </a:rPr>
              <a:t>Imprese che non lavorano in serie: massimo 18 dipendenti compresi gli apprendisti che non devono superare le 9 unità (il numero massimo dei dipendenti può essere elevato a 22 a condizione che le unità in più siano apprendisti)</a:t>
            </a:r>
          </a:p>
          <a:p>
            <a:r>
              <a:rPr lang="it-IT" sz="1200" b="0" i="0" kern="1200" dirty="0" smtClean="0">
                <a:solidFill>
                  <a:schemeClr val="tx1"/>
                </a:solidFill>
                <a:latin typeface="+mn-lt"/>
                <a:ea typeface="+mn-ea"/>
                <a:cs typeface="+mn-cs"/>
              </a:rPr>
              <a:t>Imprese che lavorano in serie con lavorazioni non del tutto automatizzate: massimo 9 dipendenti compresi gli apprendisti che non devono superare le 5 unità (il numero massimo dei dipendenti può essere elevato a 12 a condizione che le unità in più siano apprendisti)</a:t>
            </a:r>
          </a:p>
          <a:p>
            <a:r>
              <a:rPr lang="it-IT" sz="1200" b="0" i="0" kern="1200" dirty="0" smtClean="0">
                <a:solidFill>
                  <a:schemeClr val="tx1"/>
                </a:solidFill>
                <a:latin typeface="+mn-lt"/>
                <a:ea typeface="+mn-ea"/>
                <a:cs typeface="+mn-cs"/>
              </a:rPr>
              <a:t>Imprese che lavorano nei settori della lavorazione artistica, tradizionale e dell’abbigliamento su misura: massimo 32 dipendenti compresi gli apprendisti che non devono superare le 16 unità (il numero massimo dei dipendenti può essere elevato a 40 a condizione che le unità in più siano apprendisti)</a:t>
            </a:r>
          </a:p>
          <a:p>
            <a:r>
              <a:rPr lang="it-IT" sz="1200" b="0" i="0" kern="1200" dirty="0" smtClean="0">
                <a:solidFill>
                  <a:schemeClr val="tx1"/>
                </a:solidFill>
                <a:latin typeface="+mn-lt"/>
                <a:ea typeface="+mn-ea"/>
                <a:cs typeface="+mn-cs"/>
              </a:rPr>
              <a:t>Imprese edili: massimo 10 dipendenti compresi gli apprendisti che non devono superare le 5 unità (il numero massimo dei dipendenti può essere elevato a 14 a condizione che le unità in più siano apprendisti)</a:t>
            </a:r>
          </a:p>
          <a:p>
            <a:endParaRPr lang="it-IT" dirty="0"/>
          </a:p>
        </p:txBody>
      </p:sp>
      <p:sp>
        <p:nvSpPr>
          <p:cNvPr id="4" name="Segnaposto numero diapositiva 3"/>
          <p:cNvSpPr>
            <a:spLocks noGrp="1"/>
          </p:cNvSpPr>
          <p:nvPr>
            <p:ph type="sldNum" sz="quarter" idx="10"/>
          </p:nvPr>
        </p:nvSpPr>
        <p:spPr/>
        <p:txBody>
          <a:bodyPr/>
          <a:lstStyle/>
          <a:p>
            <a:fld id="{77F2894B-0DBF-46F3-910D-A45EA41AC32C}" type="slidenum">
              <a:rPr lang="it-IT" smtClean="0"/>
              <a:pPr/>
              <a:t>6</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7F2894B-0DBF-46F3-910D-A45EA41AC32C}" type="slidenum">
              <a:rPr lang="it-IT" smtClean="0"/>
              <a:pPr/>
              <a:t>7</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7F2894B-0DBF-46F3-910D-A45EA41AC32C}" type="slidenum">
              <a:rPr lang="it-IT" smtClean="0"/>
              <a:pPr/>
              <a:t>8</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7F2894B-0DBF-46F3-910D-A45EA41AC32C}" type="slidenum">
              <a:rPr lang="it-IT" smtClean="0"/>
              <a:pPr/>
              <a:t>9</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77F2894B-0DBF-46F3-910D-A45EA41AC32C}" type="slidenum">
              <a:rPr lang="it-IT" smtClean="0"/>
              <a:pPr/>
              <a:t>10</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453E91E9-78FB-4B49-8077-78F0C7612F8C}" type="datetimeFigureOut">
              <a:rPr lang="en-GB" smtClean="0"/>
              <a:t>20/05/2013</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FABA07A-F052-4BA7-8292-D57EDF538D0A}" type="slidenum">
              <a:rPr lang="en-GB" smtClean="0"/>
              <a:t>‹N›</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453E91E9-78FB-4B49-8077-78F0C7612F8C}" type="datetimeFigureOut">
              <a:rPr lang="en-GB" smtClean="0"/>
              <a:t>20/05/2013</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FABA07A-F052-4BA7-8292-D57EDF538D0A}" type="slidenum">
              <a:rPr lang="en-GB" smtClean="0"/>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453E91E9-78FB-4B49-8077-78F0C7612F8C}" type="datetimeFigureOut">
              <a:rPr lang="en-GB" smtClean="0"/>
              <a:t>20/05/2013</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FABA07A-F052-4BA7-8292-D57EDF538D0A}" type="slidenum">
              <a:rPr lang="en-GB" smtClean="0"/>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453E91E9-78FB-4B49-8077-78F0C7612F8C}" type="datetimeFigureOut">
              <a:rPr lang="en-GB" smtClean="0"/>
              <a:t>20/05/2013</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FABA07A-F052-4BA7-8292-D57EDF538D0A}" type="slidenum">
              <a:rPr lang="en-GB" smtClean="0"/>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53E91E9-78FB-4B49-8077-78F0C7612F8C}" type="datetimeFigureOut">
              <a:rPr lang="en-GB" smtClean="0"/>
              <a:t>20/05/2013</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FABA07A-F052-4BA7-8292-D57EDF538D0A}" type="slidenum">
              <a:rPr lang="en-GB" smtClean="0"/>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453E91E9-78FB-4B49-8077-78F0C7612F8C}" type="datetimeFigureOut">
              <a:rPr lang="en-GB" smtClean="0"/>
              <a:t>20/05/2013</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FABA07A-F052-4BA7-8292-D57EDF538D0A}" type="slidenum">
              <a:rPr lang="en-GB" smtClean="0"/>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453E91E9-78FB-4B49-8077-78F0C7612F8C}" type="datetimeFigureOut">
              <a:rPr lang="en-GB" smtClean="0"/>
              <a:t>20/05/2013</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1FABA07A-F052-4BA7-8292-D57EDF538D0A}" type="slidenum">
              <a:rPr lang="en-GB" smtClean="0"/>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453E91E9-78FB-4B49-8077-78F0C7612F8C}" type="datetimeFigureOut">
              <a:rPr lang="en-GB" smtClean="0"/>
              <a:t>20/05/2013</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1FABA07A-F052-4BA7-8292-D57EDF538D0A}" type="slidenum">
              <a:rPr lang="en-GB" smtClean="0"/>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53E91E9-78FB-4B49-8077-78F0C7612F8C}" type="datetimeFigureOut">
              <a:rPr lang="en-GB" smtClean="0"/>
              <a:t>20/05/2013</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1FABA07A-F052-4BA7-8292-D57EDF538D0A}" type="slidenum">
              <a:rPr lang="en-GB" smtClean="0"/>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53E91E9-78FB-4B49-8077-78F0C7612F8C}" type="datetimeFigureOut">
              <a:rPr lang="en-GB" smtClean="0"/>
              <a:t>20/05/2013</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FABA07A-F052-4BA7-8292-D57EDF538D0A}" type="slidenum">
              <a:rPr lang="en-GB" smtClean="0"/>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53E91E9-78FB-4B49-8077-78F0C7612F8C}" type="datetimeFigureOut">
              <a:rPr lang="en-GB" smtClean="0"/>
              <a:t>20/05/2013</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FABA07A-F052-4BA7-8292-D57EDF538D0A}" type="slidenum">
              <a:rPr lang="en-GB" smtClean="0"/>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E91E9-78FB-4B49-8077-78F0C7612F8C}" type="datetimeFigureOut">
              <a:rPr lang="en-GB" smtClean="0"/>
              <a:t>20/05/2013</a:t>
            </a:fld>
            <a:endParaRPr lang="en-GB"/>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ABA07A-F052-4BA7-8292-D57EDF538D0A}" type="slidenum">
              <a:rPr lang="en-GB" smtClean="0"/>
              <a:t>‹N›</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dirty="0" err="1" smtClean="0"/>
              <a:t>Riforma</a:t>
            </a:r>
            <a:r>
              <a:rPr lang="en-GB" dirty="0" smtClean="0"/>
              <a:t> del </a:t>
            </a:r>
            <a:r>
              <a:rPr lang="en-GB" dirty="0" err="1" smtClean="0"/>
              <a:t>mercato</a:t>
            </a:r>
            <a:r>
              <a:rPr lang="en-GB" dirty="0" smtClean="0"/>
              <a:t> del </a:t>
            </a:r>
            <a:r>
              <a:rPr lang="en-GB" dirty="0" err="1" smtClean="0"/>
              <a:t>lavoro</a:t>
            </a:r>
            <a:r>
              <a:rPr lang="en-GB" dirty="0" smtClean="0"/>
              <a:t/>
            </a:r>
            <a:br>
              <a:rPr lang="en-GB" dirty="0" smtClean="0"/>
            </a:br>
            <a:r>
              <a:rPr lang="en-GB" dirty="0" err="1" smtClean="0"/>
              <a:t>Legge</a:t>
            </a:r>
            <a:r>
              <a:rPr lang="en-GB" dirty="0" smtClean="0"/>
              <a:t> </a:t>
            </a:r>
            <a:r>
              <a:rPr lang="en-GB" dirty="0" err="1" smtClean="0"/>
              <a:t>Fornero</a:t>
            </a:r>
            <a:r>
              <a:rPr lang="en-GB" dirty="0" smtClean="0"/>
              <a:t> (l. 92/ 28/06/2012)</a:t>
            </a:r>
            <a:endParaRPr lang="en-GB" dirty="0"/>
          </a:p>
        </p:txBody>
      </p:sp>
      <p:sp>
        <p:nvSpPr>
          <p:cNvPr id="3" name="Sottotitolo 2"/>
          <p:cNvSpPr>
            <a:spLocks noGrp="1"/>
          </p:cNvSpPr>
          <p:nvPr>
            <p:ph type="subTitle" idx="1"/>
          </p:nvPr>
        </p:nvSpPr>
        <p:spPr/>
        <p:txBody>
          <a:bodyPr/>
          <a:lstStyle/>
          <a:p>
            <a:r>
              <a:rPr lang="en-GB" dirty="0" smtClean="0"/>
              <a:t>L. Rocco</a:t>
            </a:r>
          </a:p>
          <a:p>
            <a:r>
              <a:rPr lang="en-GB" dirty="0" err="1" smtClean="0"/>
              <a:t>Università</a:t>
            </a:r>
            <a:r>
              <a:rPr lang="en-GB" dirty="0" smtClean="0"/>
              <a:t> </a:t>
            </a:r>
            <a:r>
              <a:rPr lang="en-GB" dirty="0" err="1" smtClean="0"/>
              <a:t>di</a:t>
            </a:r>
            <a:r>
              <a:rPr lang="en-GB" dirty="0" smtClean="0"/>
              <a:t> </a:t>
            </a:r>
            <a:r>
              <a:rPr lang="en-GB" dirty="0" err="1" smtClean="0"/>
              <a:t>Padova</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Riforma </a:t>
            </a:r>
            <a:r>
              <a:rPr lang="it-IT" dirty="0" err="1" smtClean="0"/>
              <a:t>Fornero</a:t>
            </a:r>
            <a:endParaRPr lang="it-IT" dirty="0"/>
          </a:p>
        </p:txBody>
      </p:sp>
      <p:sp>
        <p:nvSpPr>
          <p:cNvPr id="3" name="Segnaposto contenuto 2"/>
          <p:cNvSpPr>
            <a:spLocks noGrp="1"/>
          </p:cNvSpPr>
          <p:nvPr>
            <p:ph idx="1"/>
          </p:nvPr>
        </p:nvSpPr>
        <p:spPr/>
        <p:txBody>
          <a:bodyPr/>
          <a:lstStyle/>
          <a:p>
            <a:r>
              <a:rPr lang="it-IT" dirty="0" smtClean="0"/>
              <a:t>Riforma degli ammortizzatori sociali (art 2)</a:t>
            </a:r>
          </a:p>
          <a:p>
            <a:pPr lvl="1"/>
            <a:r>
              <a:rPr lang="it-IT" dirty="0" smtClean="0"/>
              <a:t>sostituzione di indennità di disoccupazione e mobilità con ASPI (assicurazione sociale per l’impiego)</a:t>
            </a:r>
          </a:p>
          <a:p>
            <a:pPr lvl="1"/>
            <a:r>
              <a:rPr lang="it-IT" dirty="0" smtClean="0"/>
              <a:t>ampliamento del campo di applicazione della cassa integrazione ordinaria e straordinaria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Riforma </a:t>
            </a:r>
            <a:r>
              <a:rPr lang="it-IT" dirty="0" err="1" smtClean="0"/>
              <a:t>Fornero</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ASPI</a:t>
            </a:r>
          </a:p>
          <a:p>
            <a:pPr lvl="1"/>
            <a:r>
              <a:rPr lang="it-IT" dirty="0" smtClean="0"/>
              <a:t>a regime dal 1/</a:t>
            </a:r>
            <a:r>
              <a:rPr lang="it-IT" dirty="0" err="1" smtClean="0"/>
              <a:t>1</a:t>
            </a:r>
            <a:r>
              <a:rPr lang="it-IT" dirty="0" smtClean="0"/>
              <a:t>/2016</a:t>
            </a:r>
          </a:p>
          <a:p>
            <a:pPr lvl="1"/>
            <a:r>
              <a:rPr lang="it-IT" dirty="0" smtClean="0"/>
              <a:t>tutti i lavoratori dipendenti, compresi gli apprendisti e i precari della PA (12 milioni contro gli attuali 4 </a:t>
            </a:r>
            <a:r>
              <a:rPr lang="it-IT" dirty="0" err="1" smtClean="0"/>
              <a:t>mln</a:t>
            </a:r>
            <a:r>
              <a:rPr lang="it-IT" dirty="0" smtClean="0"/>
              <a:t>) che</a:t>
            </a:r>
          </a:p>
          <a:p>
            <a:pPr lvl="2"/>
            <a:r>
              <a:rPr lang="it-IT" dirty="0" smtClean="0"/>
              <a:t>abbiano maturato almeno 2 anni di anzianità di servizio</a:t>
            </a:r>
          </a:p>
          <a:p>
            <a:pPr lvl="2"/>
            <a:r>
              <a:rPr lang="it-IT" dirty="0" smtClean="0"/>
              <a:t>e che abbiano  pagato almeno 52 settimane di contributi</a:t>
            </a:r>
          </a:p>
          <a:p>
            <a:pPr lvl="1"/>
            <a:r>
              <a:rPr lang="it-IT" dirty="0" smtClean="0"/>
              <a:t>dura 12 mesi per età&lt;=54 (oggi 8 mesi per under 50) e 18 mesi per età&gt;54 (oggi 12 mesi disoccupazione + 36 mesi -48 mesi al sud- di mobilità agli </a:t>
            </a:r>
            <a:r>
              <a:rPr lang="it-IT" dirty="0" err="1" smtClean="0"/>
              <a:t>over</a:t>
            </a:r>
            <a:r>
              <a:rPr lang="it-IT" dirty="0" smtClean="0"/>
              <a:t> 50)</a:t>
            </a:r>
          </a:p>
          <a:p>
            <a:pPr lvl="1"/>
            <a:r>
              <a:rPr lang="it-IT" dirty="0" smtClean="0"/>
              <a:t>ammontare:</a:t>
            </a:r>
          </a:p>
          <a:p>
            <a:pPr lvl="2"/>
            <a:r>
              <a:rPr lang="it-IT" dirty="0" smtClean="0"/>
              <a:t>75% ultima retribuzione se &lt; 1180</a:t>
            </a:r>
          </a:p>
          <a:p>
            <a:pPr lvl="2"/>
            <a:r>
              <a:rPr lang="it-IT" dirty="0" smtClean="0"/>
              <a:t>75%x1180 + 25%x(retribuzione-1180)</a:t>
            </a:r>
          </a:p>
          <a:p>
            <a:pPr lvl="2"/>
            <a:r>
              <a:rPr lang="it-IT" dirty="0" smtClean="0"/>
              <a:t>ridotta del 15% dopo 6 mesi</a:t>
            </a:r>
          </a:p>
          <a:p>
            <a:pPr lvl="2"/>
            <a:r>
              <a:rPr lang="it-IT" dirty="0" smtClean="0"/>
              <a:t>ridotta di un altro 15% dopo 12 mesi</a:t>
            </a:r>
          </a:p>
          <a:p>
            <a:pPr lvl="1"/>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Riforma </a:t>
            </a:r>
            <a:r>
              <a:rPr lang="it-IT" dirty="0" err="1" smtClean="0"/>
              <a:t>Fornero</a:t>
            </a:r>
            <a:endParaRPr lang="it-IT" dirty="0"/>
          </a:p>
        </p:txBody>
      </p:sp>
      <p:sp>
        <p:nvSpPr>
          <p:cNvPr id="3" name="Segnaposto contenuto 2"/>
          <p:cNvSpPr>
            <a:spLocks noGrp="1"/>
          </p:cNvSpPr>
          <p:nvPr>
            <p:ph idx="1"/>
          </p:nvPr>
        </p:nvSpPr>
        <p:spPr/>
        <p:txBody>
          <a:bodyPr/>
          <a:lstStyle/>
          <a:p>
            <a:r>
              <a:rPr lang="it-IT" dirty="0" smtClean="0"/>
              <a:t>mini-ASPI (per chi non ha i requisiti per l’ASPI)</a:t>
            </a:r>
          </a:p>
          <a:p>
            <a:pPr lvl="1"/>
            <a:r>
              <a:rPr lang="it-IT" dirty="0" smtClean="0"/>
              <a:t>almeno 13 settimane di contributi nei 12 mesi precedenti alla disoccupazione</a:t>
            </a:r>
          </a:p>
          <a:p>
            <a:pPr lvl="1"/>
            <a:r>
              <a:rPr lang="it-IT" dirty="0" smtClean="0"/>
              <a:t>durata del beneficio pari alla metà delle settimane di contribuzione</a:t>
            </a: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Riforma </a:t>
            </a:r>
            <a:r>
              <a:rPr lang="it-IT" dirty="0" err="1" smtClean="0"/>
              <a:t>Fornero</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cassa integrazione (art 3)</a:t>
            </a:r>
          </a:p>
          <a:p>
            <a:pPr lvl="1"/>
            <a:r>
              <a:rPr lang="it-IT" dirty="0" smtClean="0"/>
              <a:t>ampliamento degli aventi diritto (si amplia il tipo di imprese aventi diritto)</a:t>
            </a:r>
          </a:p>
          <a:p>
            <a:endParaRPr lang="it-IT" dirty="0" smtClean="0"/>
          </a:p>
          <a:p>
            <a:pPr lvl="3"/>
            <a:r>
              <a:rPr lang="it-IT" dirty="0" smtClean="0"/>
              <a:t>cassa integrazione ordinaria: problemi legati a blocchi temporanei (calamità, blocco esportazioni,…) – 13 settimane prorogabili fino a 52</a:t>
            </a:r>
          </a:p>
          <a:p>
            <a:pPr lvl="3"/>
            <a:r>
              <a:rPr lang="it-IT" dirty="0" smtClean="0"/>
              <a:t>cassa integrazione straordinaria: ristrutturazioni, riorganizzazioni o riconversioni aziendali (rischio di licenziamenti di massa) (per imprese con più di 15 dipendenti)</a:t>
            </a:r>
          </a:p>
          <a:p>
            <a:r>
              <a:rPr lang="it-IT" dirty="0" smtClean="0"/>
              <a:t>istituzione di fondi di settore per i settori non coperti dalla CIG</a:t>
            </a:r>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Riforma </a:t>
            </a:r>
            <a:r>
              <a:rPr lang="it-IT" dirty="0" err="1" smtClean="0"/>
              <a:t>Fornero</a:t>
            </a:r>
            <a:endParaRPr lang="it-IT" dirty="0"/>
          </a:p>
        </p:txBody>
      </p:sp>
      <p:sp>
        <p:nvSpPr>
          <p:cNvPr id="3" name="Segnaposto contenuto 2"/>
          <p:cNvSpPr>
            <a:spLocks noGrp="1"/>
          </p:cNvSpPr>
          <p:nvPr>
            <p:ph idx="1"/>
          </p:nvPr>
        </p:nvSpPr>
        <p:spPr>
          <a:xfrm>
            <a:off x="457200" y="1600200"/>
            <a:ext cx="8229600" cy="5257800"/>
          </a:xfrm>
        </p:spPr>
        <p:txBody>
          <a:bodyPr>
            <a:normAutofit fontScale="70000" lnSpcReduction="20000"/>
          </a:bodyPr>
          <a:lstStyle/>
          <a:p>
            <a:r>
              <a:rPr lang="it-IT" dirty="0" smtClean="0"/>
              <a:t>Politiche attive del lavoro (art. </a:t>
            </a:r>
            <a:r>
              <a:rPr lang="it-IT" smtClean="0"/>
              <a:t>4)</a:t>
            </a:r>
            <a:endParaRPr lang="it-IT" dirty="0" smtClean="0"/>
          </a:p>
          <a:p>
            <a:pPr lvl="1"/>
            <a:r>
              <a:rPr lang="it-IT" dirty="0" smtClean="0"/>
              <a:t>Centri per l’impiego</a:t>
            </a:r>
          </a:p>
          <a:p>
            <a:pPr lvl="2"/>
            <a:r>
              <a:rPr lang="it-IT" dirty="0" smtClean="0"/>
              <a:t>Prestazioni minime rivolte a percettori di ammortizzatori sociali in stato di disoccupazione</a:t>
            </a:r>
          </a:p>
          <a:p>
            <a:pPr lvl="3"/>
            <a:r>
              <a:rPr lang="it-IT" dirty="0" smtClean="0"/>
              <a:t>Colloquio di orientamento entro i 3 mesi dall’inizio dello stato di disoccupazione</a:t>
            </a:r>
          </a:p>
          <a:p>
            <a:pPr lvl="3"/>
            <a:r>
              <a:rPr lang="it-IT" dirty="0" smtClean="0"/>
              <a:t>Azioni di orientamento collettive tra i 3 e i 6 mesi dall’inizio dello stato di disoccupazione con formazione</a:t>
            </a:r>
          </a:p>
          <a:p>
            <a:pPr lvl="3"/>
            <a:r>
              <a:rPr lang="it-IT" dirty="0" smtClean="0"/>
              <a:t>Formazione non inferiore a 2 settimane tra i 6 e i 12 mesi dall’inizio del periodo di disoccupazione</a:t>
            </a:r>
          </a:p>
          <a:p>
            <a:pPr lvl="3"/>
            <a:r>
              <a:rPr lang="it-IT" dirty="0" smtClean="0"/>
              <a:t>Proposta di adesione ad iniziative di inserimento lavorativo entro la scadenza del periodo di percezione del trattamento di sostegno al reddito</a:t>
            </a:r>
          </a:p>
          <a:p>
            <a:pPr lvl="2"/>
            <a:r>
              <a:rPr lang="it-IT" dirty="0" smtClean="0"/>
              <a:t>Prestazioni minime rivolte a percettori di trattamenti di integrazione al reddito in costanza di rapporto di lavoro che comportino la sospensione dall’attività lavorativa per un periodo superiore ai sei mesi</a:t>
            </a:r>
          </a:p>
          <a:p>
            <a:pPr lvl="3"/>
            <a:r>
              <a:rPr lang="it-IT" dirty="0" smtClean="0"/>
              <a:t>Formazione professionale non inferiore alle 2 settimane adeguata alle competenze professionali del disoccupato</a:t>
            </a:r>
          </a:p>
          <a:p>
            <a:pPr lvl="2"/>
            <a:r>
              <a:rPr lang="it-IT" dirty="0" smtClean="0"/>
              <a:t>Stato di disoccupazione – Perdita e sospensione dell’ASPI al verificarsi delle seguenti condizioni – Nota Circolare del Ministero del Lavoro e delle Politiche Sociali del 19 luglio 2012</a:t>
            </a:r>
          </a:p>
          <a:p>
            <a:pPr lvl="3"/>
            <a:r>
              <a:rPr lang="it-IT" dirty="0" smtClean="0"/>
              <a:t>in caso di mancata presentazione senza giustificato motivo alla convocazione del servizio competente</a:t>
            </a:r>
          </a:p>
          <a:p>
            <a:pPr lvl="3"/>
            <a:r>
              <a:rPr lang="it-IT" dirty="0" smtClean="0"/>
              <a:t>in caso di rifiuto senza giustificato motivo di una congrua offerta di lavoro a tempo pieno ed indeterminato o di lavoro temporaneo nell’ambito dei bacini la cui distanza dal domicilio e i tempi di trasporto con mezzi pubblici sono stabiliti dalle Regioni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611560" y="-4914"/>
            <a:ext cx="7956376" cy="68629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Obiettivi</a:t>
            </a:r>
            <a:endParaRPr lang="it-IT" dirty="0"/>
          </a:p>
        </p:txBody>
      </p:sp>
      <p:sp>
        <p:nvSpPr>
          <p:cNvPr id="3" name="Segnaposto contenuto 2"/>
          <p:cNvSpPr>
            <a:spLocks noGrp="1"/>
          </p:cNvSpPr>
          <p:nvPr>
            <p:ph idx="1"/>
          </p:nvPr>
        </p:nvSpPr>
        <p:spPr/>
        <p:txBody>
          <a:bodyPr/>
          <a:lstStyle/>
          <a:p>
            <a:r>
              <a:rPr lang="it-IT" dirty="0" smtClean="0"/>
              <a:t>legge 92, 28 giugno 2012</a:t>
            </a:r>
          </a:p>
          <a:p>
            <a:pPr lvl="1"/>
            <a:r>
              <a:rPr lang="it-IT" dirty="0" smtClean="0"/>
              <a:t>riforma delle regole per il mercato del lavoro</a:t>
            </a:r>
          </a:p>
          <a:p>
            <a:r>
              <a:rPr lang="it-IT" dirty="0" smtClean="0"/>
              <a:t>obiettivi:</a:t>
            </a:r>
          </a:p>
          <a:p>
            <a:pPr lvl="1"/>
            <a:r>
              <a:rPr lang="it-IT" dirty="0" smtClean="0"/>
              <a:t>rendere più flessibile il mercato del lavoro, ma combattere precarietà</a:t>
            </a:r>
          </a:p>
          <a:p>
            <a:pPr lvl="2"/>
            <a:r>
              <a:rPr lang="it-IT" dirty="0" smtClean="0"/>
              <a:t>ridurre flessibilità in entrata</a:t>
            </a:r>
          </a:p>
          <a:p>
            <a:pPr lvl="2"/>
            <a:r>
              <a:rPr lang="it-IT" dirty="0" smtClean="0"/>
              <a:t>aumentare flessibilità in uscita</a:t>
            </a:r>
          </a:p>
          <a:p>
            <a:pPr lvl="1"/>
            <a:r>
              <a:rPr lang="it-IT" dirty="0" smtClean="0"/>
              <a:t>rendere più universali gli ammortizzatori sociali, ma introdurre elementi di incentivo</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srcRect/>
          <a:stretch>
            <a:fillRect/>
          </a:stretch>
        </p:blipFill>
        <p:spPr bwMode="auto">
          <a:xfrm>
            <a:off x="0" y="0"/>
            <a:ext cx="6300192" cy="5072974"/>
          </a:xfrm>
          <a:prstGeom prst="rect">
            <a:avLst/>
          </a:prstGeom>
          <a:noFill/>
          <a:ln w="9525">
            <a:noFill/>
            <a:miter lim="800000"/>
            <a:headEnd/>
            <a:tailEnd/>
          </a:ln>
        </p:spPr>
      </p:pic>
      <p:sp>
        <p:nvSpPr>
          <p:cNvPr id="5" name="CasellaDiTesto 4"/>
          <p:cNvSpPr txBox="1"/>
          <p:nvPr/>
        </p:nvSpPr>
        <p:spPr>
          <a:xfrm>
            <a:off x="0" y="5103674"/>
            <a:ext cx="9144000" cy="1754326"/>
          </a:xfrm>
          <a:prstGeom prst="rect">
            <a:avLst/>
          </a:prstGeom>
          <a:noFill/>
        </p:spPr>
        <p:txBody>
          <a:bodyPr wrap="square" rtlCol="0">
            <a:spAutoFit/>
          </a:bodyPr>
          <a:lstStyle/>
          <a:p>
            <a:r>
              <a:rPr lang="it-IT" dirty="0"/>
              <a:t>La riduzione dell’indice è da ascrivere </a:t>
            </a:r>
            <a:r>
              <a:rPr lang="it-IT" dirty="0" smtClean="0"/>
              <a:t>principalmente alla </a:t>
            </a:r>
            <a:r>
              <a:rPr lang="it-IT" dirty="0"/>
              <a:t>deregolamentazione relativa ai rapporti di lavoro </a:t>
            </a:r>
            <a:r>
              <a:rPr lang="it-IT" dirty="0" smtClean="0"/>
              <a:t>di natura temporanea (Pacchetto Treu 1997, legge Biagi 2003), </a:t>
            </a:r>
            <a:r>
              <a:rPr lang="it-IT" dirty="0"/>
              <a:t>il cui indice di </a:t>
            </a:r>
            <a:r>
              <a:rPr lang="it-IT" dirty="0" err="1"/>
              <a:t>strictness</a:t>
            </a:r>
            <a:r>
              <a:rPr lang="it-IT" dirty="0"/>
              <a:t> si è </a:t>
            </a:r>
            <a:r>
              <a:rPr lang="it-IT" dirty="0" smtClean="0"/>
              <a:t>più che </a:t>
            </a:r>
            <a:r>
              <a:rPr lang="it-IT" dirty="0"/>
              <a:t>dimezzato fra la metà degli anni Novanta e il 2008</a:t>
            </a:r>
            <a:r>
              <a:rPr lang="it-IT" dirty="0" smtClean="0"/>
              <a:t>, passando </a:t>
            </a:r>
            <a:r>
              <a:rPr lang="it-IT" dirty="0"/>
              <a:t>da un valore di 5,38 (il più elevato fra i </a:t>
            </a:r>
            <a:r>
              <a:rPr lang="it-IT" dirty="0" smtClean="0"/>
              <a:t>principali paesi </a:t>
            </a:r>
            <a:r>
              <a:rPr lang="it-IT" dirty="0"/>
              <a:t>Ocse nel 1995) a 2,00, valore inferiore </a:t>
            </a:r>
            <a:r>
              <a:rPr lang="it-IT" dirty="0" smtClean="0"/>
              <a:t>a quello </a:t>
            </a:r>
            <a:r>
              <a:rPr lang="it-IT" dirty="0"/>
              <a:t>della Francia (3,63), che è tuttavia </a:t>
            </a:r>
            <a:r>
              <a:rPr lang="it-IT" dirty="0" smtClean="0"/>
              <a:t>scarsamente dinamica</a:t>
            </a:r>
            <a:r>
              <a:rPr lang="it-IT" dirty="0"/>
              <a:t>, ma ancora superiore a quello di </a:t>
            </a:r>
            <a:r>
              <a:rPr lang="it-IT" dirty="0" smtClean="0"/>
              <a:t>Germania (</a:t>
            </a:r>
            <a:r>
              <a:rPr lang="it-IT" dirty="0"/>
              <a:t>1,25) e soprattutto Regno Unito (0,38</a:t>
            </a:r>
            <a:r>
              <a:rPr lang="it-IT" dirty="0" smtClean="0"/>
              <a:t>)</a:t>
            </a:r>
            <a:endParaRPr lang="it-IT" dirty="0"/>
          </a:p>
        </p:txBody>
      </p:sp>
      <p:sp>
        <p:nvSpPr>
          <p:cNvPr id="6" name="CasellaDiTesto 5"/>
          <p:cNvSpPr txBox="1"/>
          <p:nvPr/>
        </p:nvSpPr>
        <p:spPr>
          <a:xfrm>
            <a:off x="6372200" y="0"/>
            <a:ext cx="2771800" cy="4247317"/>
          </a:xfrm>
          <a:prstGeom prst="rect">
            <a:avLst/>
          </a:prstGeom>
          <a:noFill/>
        </p:spPr>
        <p:txBody>
          <a:bodyPr wrap="square" rtlCol="0">
            <a:spAutoFit/>
          </a:bodyPr>
          <a:lstStyle/>
          <a:p>
            <a:r>
              <a:rPr lang="it-IT" i="1" dirty="0"/>
              <a:t>(</a:t>
            </a:r>
            <a:r>
              <a:rPr lang="it-IT" i="1" dirty="0" err="1"/>
              <a:t>Employment</a:t>
            </a:r>
            <a:r>
              <a:rPr lang="it-IT" i="1" dirty="0"/>
              <a:t> </a:t>
            </a:r>
            <a:r>
              <a:rPr lang="it-IT" i="1" dirty="0" err="1"/>
              <a:t>Protection</a:t>
            </a:r>
            <a:r>
              <a:rPr lang="it-IT" i="1" dirty="0"/>
              <a:t> </a:t>
            </a:r>
            <a:r>
              <a:rPr lang="it-IT" i="1" dirty="0" err="1"/>
              <a:t>Legislation</a:t>
            </a:r>
            <a:r>
              <a:rPr lang="it-IT" i="1" dirty="0" smtClean="0"/>
              <a:t>, EPL</a:t>
            </a:r>
            <a:r>
              <a:rPr lang="it-IT" i="1" dirty="0"/>
              <a:t>). L’indice sintetico di EPL è il risultato della </a:t>
            </a:r>
            <a:r>
              <a:rPr lang="it-IT" i="1" dirty="0" smtClean="0"/>
              <a:t>ponderazione </a:t>
            </a:r>
            <a:r>
              <a:rPr lang="it-IT" dirty="0" smtClean="0"/>
              <a:t>di </a:t>
            </a:r>
            <a:r>
              <a:rPr lang="it-IT" dirty="0"/>
              <a:t>tre diverse </a:t>
            </a:r>
            <a:r>
              <a:rPr lang="it-IT" b="1" dirty="0"/>
              <a:t>componenti</a:t>
            </a:r>
            <a:r>
              <a:rPr lang="it-IT" dirty="0"/>
              <a:t>: i) la </a:t>
            </a:r>
            <a:r>
              <a:rPr lang="it-IT" dirty="0" smtClean="0"/>
              <a:t>protezione contro </a:t>
            </a:r>
            <a:r>
              <a:rPr lang="it-IT" dirty="0"/>
              <a:t>i licenziamenti dei lavoratori con contratto </a:t>
            </a:r>
            <a:r>
              <a:rPr lang="it-IT" dirty="0" smtClean="0"/>
              <a:t>a tempo </a:t>
            </a:r>
            <a:r>
              <a:rPr lang="it-IT" dirty="0"/>
              <a:t>indeterminato; </a:t>
            </a:r>
            <a:r>
              <a:rPr lang="it-IT" dirty="0" err="1"/>
              <a:t>ii</a:t>
            </a:r>
            <a:r>
              <a:rPr lang="it-IT" dirty="0"/>
              <a:t>) la rigidità nella regolamentazione</a:t>
            </a:r>
          </a:p>
          <a:p>
            <a:r>
              <a:rPr lang="it-IT" dirty="0"/>
              <a:t>delle forme di lavoro temporaneo; </a:t>
            </a:r>
            <a:r>
              <a:rPr lang="it-IT" dirty="0" err="1"/>
              <a:t>iii</a:t>
            </a:r>
            <a:r>
              <a:rPr lang="it-IT" dirty="0"/>
              <a:t>) </a:t>
            </a:r>
            <a:r>
              <a:rPr lang="it-IT" dirty="0" smtClean="0"/>
              <a:t>la regolamentazione in </a:t>
            </a:r>
            <a:r>
              <a:rPr lang="it-IT" dirty="0"/>
              <a:t>materia di licenziamenti </a:t>
            </a:r>
            <a:r>
              <a:rPr lang="it-IT" dirty="0" smtClean="0"/>
              <a:t> collettivi</a:t>
            </a:r>
            <a:r>
              <a:rPr lang="it-IT" dirty="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srcRect/>
          <a:stretch>
            <a:fillRect/>
          </a:stretch>
        </p:blipFill>
        <p:spPr bwMode="auto">
          <a:xfrm>
            <a:off x="1043608" y="0"/>
            <a:ext cx="7182232"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Riforma </a:t>
            </a:r>
            <a:r>
              <a:rPr lang="it-IT" dirty="0" err="1" smtClean="0"/>
              <a:t>Fornero</a:t>
            </a:r>
            <a:endParaRPr lang="it-IT" dirty="0"/>
          </a:p>
        </p:txBody>
      </p:sp>
      <p:sp>
        <p:nvSpPr>
          <p:cNvPr id="3" name="Segnaposto contenuto 2"/>
          <p:cNvSpPr>
            <a:spLocks noGrp="1"/>
          </p:cNvSpPr>
          <p:nvPr>
            <p:ph idx="1"/>
          </p:nvPr>
        </p:nvSpPr>
        <p:spPr/>
        <p:txBody>
          <a:bodyPr>
            <a:normAutofit lnSpcReduction="10000"/>
          </a:bodyPr>
          <a:lstStyle/>
          <a:p>
            <a:r>
              <a:rPr lang="it-IT" dirty="0" smtClean="0"/>
              <a:t>Ridurre la flessibilità in entrata (art 1)</a:t>
            </a:r>
          </a:p>
          <a:p>
            <a:pPr lvl="1"/>
            <a:r>
              <a:rPr lang="it-IT" dirty="0" smtClean="0"/>
              <a:t>il contratto di lavoro “normale” (contratto dominante) deve essere il contratto a tempo indeterminato</a:t>
            </a:r>
          </a:p>
          <a:p>
            <a:pPr lvl="1"/>
            <a:r>
              <a:rPr lang="it-IT" dirty="0" smtClean="0"/>
              <a:t>la modalità d’ingresso “normale” (modalità prevalente) deve essere l’apprendistato</a:t>
            </a:r>
          </a:p>
          <a:p>
            <a:pPr lvl="1"/>
            <a:r>
              <a:rPr lang="it-IT" dirty="0" smtClean="0"/>
              <a:t>il contratto di lavoro a termine rimane, ma diventa più costoso dal punto di vista contributivo (maggiorazione contributiva di 1.4 punti percentuali)</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Riforma </a:t>
            </a:r>
            <a:r>
              <a:rPr lang="it-IT" dirty="0" err="1" smtClean="0"/>
              <a:t>Fornero</a:t>
            </a:r>
            <a:endParaRPr lang="it-IT" dirty="0"/>
          </a:p>
        </p:txBody>
      </p:sp>
      <p:sp>
        <p:nvSpPr>
          <p:cNvPr id="3" name="Segnaposto contenuto 2"/>
          <p:cNvSpPr>
            <a:spLocks noGrp="1"/>
          </p:cNvSpPr>
          <p:nvPr>
            <p:ph idx="1"/>
          </p:nvPr>
        </p:nvSpPr>
        <p:spPr>
          <a:xfrm>
            <a:off x="457200" y="1600201"/>
            <a:ext cx="8229600" cy="676672"/>
          </a:xfrm>
        </p:spPr>
        <p:txBody>
          <a:bodyPr/>
          <a:lstStyle/>
          <a:p>
            <a:r>
              <a:rPr lang="it-IT" dirty="0" smtClean="0"/>
              <a:t>Apprendistato</a:t>
            </a:r>
            <a:endParaRPr lang="it-IT" dirty="0"/>
          </a:p>
        </p:txBody>
      </p:sp>
      <p:pic>
        <p:nvPicPr>
          <p:cNvPr id="1026" name="Picture 2"/>
          <p:cNvPicPr>
            <a:picLocks noChangeAspect="1" noChangeArrowheads="1"/>
          </p:cNvPicPr>
          <p:nvPr/>
        </p:nvPicPr>
        <p:blipFill>
          <a:blip r:embed="rId3" cstate="print"/>
          <a:srcRect/>
          <a:stretch>
            <a:fillRect/>
          </a:stretch>
        </p:blipFill>
        <p:spPr bwMode="auto">
          <a:xfrm>
            <a:off x="0" y="2204865"/>
            <a:ext cx="9144000" cy="3203564"/>
          </a:xfrm>
          <a:prstGeom prst="rect">
            <a:avLst/>
          </a:prstGeom>
          <a:noFill/>
          <a:ln w="9525">
            <a:noFill/>
            <a:miter lim="800000"/>
            <a:headEnd/>
            <a:tailEnd/>
          </a:ln>
        </p:spPr>
      </p:pic>
      <p:sp>
        <p:nvSpPr>
          <p:cNvPr id="5" name="CasellaDiTesto 4"/>
          <p:cNvSpPr txBox="1"/>
          <p:nvPr/>
        </p:nvSpPr>
        <p:spPr>
          <a:xfrm>
            <a:off x="5004048" y="5517232"/>
            <a:ext cx="3672407" cy="923330"/>
          </a:xfrm>
          <a:prstGeom prst="rect">
            <a:avLst/>
          </a:prstGeom>
          <a:noFill/>
        </p:spPr>
        <p:txBody>
          <a:bodyPr wrap="square" rtlCol="0">
            <a:spAutoFit/>
          </a:bodyPr>
          <a:lstStyle/>
          <a:p>
            <a:r>
              <a:rPr lang="it-IT" dirty="0" smtClean="0"/>
              <a:t>tetto del 100% quando ci sono fino a 9 </a:t>
            </a:r>
            <a:r>
              <a:rPr lang="it-IT" dirty="0" err="1" smtClean="0"/>
              <a:t>dip</a:t>
            </a:r>
            <a:r>
              <a:rPr lang="it-IT" dirty="0" smtClean="0"/>
              <a:t>. Non cambia nulla per le imprese artigiane</a:t>
            </a:r>
            <a:endParaRPr lang="it-IT" dirty="0"/>
          </a:p>
        </p:txBody>
      </p:sp>
      <p:cxnSp>
        <p:nvCxnSpPr>
          <p:cNvPr id="7" name="Connettore 2 6"/>
          <p:cNvCxnSpPr/>
          <p:nvPr/>
        </p:nvCxnSpPr>
        <p:spPr>
          <a:xfrm flipH="1">
            <a:off x="7524328" y="4005064"/>
            <a:ext cx="720080"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Riforma </a:t>
            </a:r>
            <a:r>
              <a:rPr lang="it-IT" dirty="0" err="1" smtClean="0"/>
              <a:t>Fornero</a:t>
            </a:r>
            <a:endParaRPr lang="it-IT" dirty="0"/>
          </a:p>
        </p:txBody>
      </p:sp>
      <p:sp>
        <p:nvSpPr>
          <p:cNvPr id="3" name="Segnaposto contenuto 2"/>
          <p:cNvSpPr>
            <a:spLocks noGrp="1"/>
          </p:cNvSpPr>
          <p:nvPr>
            <p:ph idx="1"/>
          </p:nvPr>
        </p:nvSpPr>
        <p:spPr>
          <a:xfrm>
            <a:off x="457200" y="1600200"/>
            <a:ext cx="8229600" cy="5257800"/>
          </a:xfrm>
        </p:spPr>
        <p:txBody>
          <a:bodyPr>
            <a:normAutofit fontScale="70000" lnSpcReduction="20000"/>
          </a:bodyPr>
          <a:lstStyle/>
          <a:p>
            <a:r>
              <a:rPr lang="it-IT" dirty="0" smtClean="0"/>
              <a:t>lotta all’uso distorto dei contratti di collaborazione coordinata e continuativa e delle partite IVA</a:t>
            </a:r>
          </a:p>
          <a:p>
            <a:pPr lvl="1"/>
            <a:r>
              <a:rPr lang="it-IT" dirty="0" smtClean="0"/>
              <a:t>partite IVA: le collaborazioni delle partite IVA vengono considerate collaborazioni coordinate e continuative (presunzione relativa) se</a:t>
            </a:r>
          </a:p>
          <a:p>
            <a:pPr lvl="2"/>
            <a:r>
              <a:rPr lang="it-IT" dirty="0" smtClean="0"/>
              <a:t>durata &gt; 8 mesi nell’anno solare</a:t>
            </a:r>
          </a:p>
          <a:p>
            <a:pPr lvl="2"/>
            <a:r>
              <a:rPr lang="it-IT" dirty="0" smtClean="0"/>
              <a:t>compenso &gt; 80% dei ricavi del collaboratore</a:t>
            </a:r>
          </a:p>
          <a:p>
            <a:pPr lvl="2"/>
            <a:r>
              <a:rPr lang="it-IT" dirty="0" smtClean="0"/>
              <a:t>collaboratore ha una postazione fissa presso il committente </a:t>
            </a:r>
          </a:p>
          <a:p>
            <a:pPr lvl="1"/>
            <a:r>
              <a:rPr lang="it-IT" dirty="0" smtClean="0"/>
              <a:t>le collaborazioni coordinate e continuative  sono considerate (presunzione relativa) contratti di lavoro subordinato “nel caso in cui l’attività del collaboratore sia svolta con modalità analoghe a quella svolta dai lavoratori dipendenti dell’impresa committente”</a:t>
            </a:r>
          </a:p>
          <a:p>
            <a:pPr lvl="1"/>
            <a:r>
              <a:rPr lang="it-IT" dirty="0" smtClean="0"/>
              <a:t>i contratti a progetto</a:t>
            </a:r>
          </a:p>
          <a:p>
            <a:pPr lvl="2"/>
            <a:r>
              <a:rPr lang="it-IT" dirty="0" smtClean="0"/>
              <a:t>devono prevedere un oggetto specifico diverso dall’oggetto sociale del committente</a:t>
            </a:r>
          </a:p>
          <a:p>
            <a:pPr lvl="2"/>
            <a:r>
              <a:rPr lang="it-IT" dirty="0" smtClean="0"/>
              <a:t>devono essere svolti in autonomia dal collaboratore</a:t>
            </a:r>
          </a:p>
          <a:p>
            <a:pPr lvl="2"/>
            <a:r>
              <a:rPr lang="it-IT" dirty="0" smtClean="0"/>
              <a:t>Il progetto non può comportare lo svolgimento di compiti meramente esecutivi o ripetitivi</a:t>
            </a:r>
          </a:p>
          <a:p>
            <a:pPr lvl="2"/>
            <a:r>
              <a:rPr lang="it-IT" dirty="0" smtClean="0"/>
              <a:t>compenso non inferiore ai minimi del settore</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Riforma </a:t>
            </a:r>
            <a:r>
              <a:rPr lang="it-IT" dirty="0" err="1" smtClean="0"/>
              <a:t>Fornero</a:t>
            </a:r>
            <a:endParaRPr lang="it-IT" dirty="0"/>
          </a:p>
        </p:txBody>
      </p:sp>
      <p:sp>
        <p:nvSpPr>
          <p:cNvPr id="3" name="Segnaposto contenuto 2"/>
          <p:cNvSpPr>
            <a:spLocks noGrp="1"/>
          </p:cNvSpPr>
          <p:nvPr>
            <p:ph idx="1"/>
          </p:nvPr>
        </p:nvSpPr>
        <p:spPr>
          <a:xfrm>
            <a:off x="457200" y="1600200"/>
            <a:ext cx="8229600" cy="5257800"/>
          </a:xfrm>
        </p:spPr>
        <p:txBody>
          <a:bodyPr>
            <a:normAutofit fontScale="70000" lnSpcReduction="20000"/>
          </a:bodyPr>
          <a:lstStyle/>
          <a:p>
            <a:r>
              <a:rPr lang="it-IT" dirty="0" smtClean="0"/>
              <a:t>Flessibilità in uscita (art 1)</a:t>
            </a:r>
          </a:p>
          <a:p>
            <a:pPr lvl="1"/>
            <a:r>
              <a:rPr lang="it-IT" dirty="0" smtClean="0"/>
              <a:t>riforma dell’articolo 18 (sulla base del modello tedesco)</a:t>
            </a:r>
          </a:p>
          <a:p>
            <a:pPr lvl="2"/>
            <a:r>
              <a:rPr lang="it-IT" dirty="0" smtClean="0"/>
              <a:t>prima: reintegro in tutti i casi di licenziamento illegittimo  (= senza giusta causa, o giustificato motivo oggettivo, o giustificato motivo soggettivo)</a:t>
            </a:r>
          </a:p>
          <a:p>
            <a:pPr lvl="2"/>
            <a:r>
              <a:rPr lang="it-IT" dirty="0" smtClean="0"/>
              <a:t>dopo: reintegro sono in pochi casi; nella normalità si ha solo indennizzo (in Germania solo il 10% di reintegri)</a:t>
            </a:r>
          </a:p>
          <a:p>
            <a:pPr lvl="1"/>
            <a:r>
              <a:rPr lang="it-IT" dirty="0" smtClean="0"/>
              <a:t>Nota: licenziamento per</a:t>
            </a:r>
          </a:p>
          <a:p>
            <a:pPr lvl="2"/>
            <a:r>
              <a:rPr lang="it-IT" dirty="0" smtClean="0"/>
              <a:t>giusta causa: inadempimento del lavoratore talmente grave da non consentire anche in via provvisoria la prosecuzione del rapporto di lavoro (risoluzione senza necessità di preavviso)</a:t>
            </a:r>
          </a:p>
          <a:p>
            <a:pPr lvl="2"/>
            <a:r>
              <a:rPr lang="it-IT" dirty="0" smtClean="0"/>
              <a:t>giustificato motivo oggettivo: ragioni inerenti l’organizzazione del lavoro dell’impresa (crisi dell’impresa, cessazione dell’attività e, anche solo, il venir meno delle mansioni cui era in precedenza assegnato il lavoratore, senza che sia possibile il suo “ripescaggio”, licenziamento per inidoneità fisica o psichica del lavoratore)</a:t>
            </a:r>
          </a:p>
          <a:p>
            <a:pPr lvl="2"/>
            <a:r>
              <a:rPr lang="it-IT" dirty="0" smtClean="0"/>
              <a:t>giustificato motivo soggettivo: quando il lavoratore abbia posto in atto comportamenti disciplinarmente rilevanti, ma non tali da comportare il licenziamento per giusta causa, e cioè senza preavviso. Rientra anche scarso rendimento e/o del comportamento negligente del dipendente. (in questo caso è prevista un procedura in cui il lavoratore può difendersi).</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Riforma </a:t>
            </a:r>
            <a:r>
              <a:rPr lang="it-IT" dirty="0" err="1" smtClean="0"/>
              <a:t>Fornero</a:t>
            </a:r>
            <a:endParaRPr lang="it-IT" dirty="0"/>
          </a:p>
        </p:txBody>
      </p:sp>
      <p:sp>
        <p:nvSpPr>
          <p:cNvPr id="3" name="Segnaposto contenuto 2"/>
          <p:cNvSpPr>
            <a:spLocks noGrp="1"/>
          </p:cNvSpPr>
          <p:nvPr>
            <p:ph idx="1"/>
          </p:nvPr>
        </p:nvSpPr>
        <p:spPr/>
        <p:txBody>
          <a:bodyPr/>
          <a:lstStyle/>
          <a:p>
            <a:r>
              <a:rPr lang="it-IT" dirty="0" smtClean="0"/>
              <a:t>Quando il giudice riconosce l’illegittimità</a:t>
            </a:r>
          </a:p>
          <a:p>
            <a:pPr lvl="1"/>
            <a:r>
              <a:rPr lang="it-IT" dirty="0" smtClean="0"/>
              <a:t>reintegro nei casi di discriminazione + risarcimento di almeno 5 mensilità</a:t>
            </a:r>
          </a:p>
          <a:p>
            <a:pPr lvl="1"/>
            <a:r>
              <a:rPr lang="it-IT" dirty="0" smtClean="0"/>
              <a:t>se motivi disciplinari o economici, valuta il giudice</a:t>
            </a:r>
          </a:p>
          <a:p>
            <a:pPr lvl="2"/>
            <a:r>
              <a:rPr lang="it-IT" dirty="0" smtClean="0"/>
              <a:t>reintegro + risarcimento 12 mensilità se radicale infondatezza</a:t>
            </a:r>
          </a:p>
          <a:p>
            <a:pPr lvl="2"/>
            <a:r>
              <a:rPr lang="it-IT" dirty="0" smtClean="0"/>
              <a:t> casi meno “evidenti” (tutti gli altri casi): indennizzo tra 12 e 24 mensilità</a:t>
            </a: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1407</Words>
  <Application>Microsoft Office PowerPoint</Application>
  <PresentationFormat>Presentazione su schermo (4:3)</PresentationFormat>
  <Paragraphs>107</Paragraphs>
  <Slides>15</Slides>
  <Notes>13</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Tema di Office</vt:lpstr>
      <vt:lpstr>Riforma del mercato del lavoro Legge Fornero (l. 92/ 28/06/2012)</vt:lpstr>
      <vt:lpstr>Obiettivi</vt:lpstr>
      <vt:lpstr>Diapositiva 3</vt:lpstr>
      <vt:lpstr>Diapositiva 4</vt:lpstr>
      <vt:lpstr>Riforma Fornero</vt:lpstr>
      <vt:lpstr>Riforma Fornero</vt:lpstr>
      <vt:lpstr>Riforma Fornero</vt:lpstr>
      <vt:lpstr>Riforma Fornero</vt:lpstr>
      <vt:lpstr>Riforma Fornero</vt:lpstr>
      <vt:lpstr>Riforma Fornero</vt:lpstr>
      <vt:lpstr>Riforma Fornero</vt:lpstr>
      <vt:lpstr>Riforma Fornero</vt:lpstr>
      <vt:lpstr>Riforma Fornero</vt:lpstr>
      <vt:lpstr>Riforma Fornero</vt:lpstr>
      <vt:lpstr>Diapositiva 15</vt:lpstr>
    </vt:vector>
  </TitlesOfParts>
  <Company>Dip.to di Scienze Economiche Universita' di Padova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Riforma del mercato del lavoro Legge Fornero</dc:title>
  <dc:creator>lorenzo</dc:creator>
  <cp:lastModifiedBy>lorenzo</cp:lastModifiedBy>
  <cp:revision>3</cp:revision>
  <dcterms:created xsi:type="dcterms:W3CDTF">2013-05-20T14:18:23Z</dcterms:created>
  <dcterms:modified xsi:type="dcterms:W3CDTF">2013-05-20T14:43:29Z</dcterms:modified>
</cp:coreProperties>
</file>